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11"/>
    <a:srgbClr val="EE7733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3C83-E324-2932-95EC-C3BE2CE9A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C02D0-6698-ACF2-4094-62395B791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F533-FF4C-AF11-608D-B776DA12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8D30A-8F5E-0F99-CAE9-5A8D0E54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2CE23-92BC-A49B-1157-4FD09C8E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1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458E-9F13-32F3-5B39-6A3A4C9A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1E098-4BF6-FC3E-D55C-52C1F7C2F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8F12F-E708-09BE-407C-621EDFCB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5B31-ED71-8526-1F77-4FF33419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A78AC-1B12-C136-62CD-B84BDC9A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FD196-8D8D-303A-BC6B-AC3A87576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F9240-17DD-D6A1-7FDF-1261E7D99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46A44-3310-F6A6-9E5D-F673E8785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83864-3DE7-77EB-ED39-9E76786D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F0933-72C1-BF77-103E-44E4A554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3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20A9-9BB7-9AD8-4BC7-205938D4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9455-3CD7-14D2-3836-F63BEA9B3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E1C92-1109-2C66-2624-804D5F77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B4F5F-721E-7A1B-32CF-DC2F65F9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8FA18-6DC2-3A56-47B5-E63D83B9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F702-8E8C-183B-9C98-43E336676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904E7-EA34-4CD4-1A10-DE8EF0785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C47A-EDB3-DD33-7646-20659F68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369B-65E4-2D48-9CDA-5E8FAA49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70C3F-FF81-1605-C288-C8E47427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8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96A1-3489-32D9-4922-78DE7BF5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40015-43A2-A213-31BA-BA57A1DAD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DC255-30A9-B7DA-6975-E464075B0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0AAB3-AF37-AA17-99C5-D1C2B327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F6109-BF43-2DA6-5D46-C128C795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39131-865B-9904-CD11-180B05F6A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0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B36BD-DBE0-D661-C932-5BCBC6D28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48611-2514-6E23-CCDA-1EFD9C780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AD367-52AF-B1EA-B230-BECF7624B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49DB0-9692-4222-C8EC-0D52E2A14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D5058-F061-77FA-4B20-8D9C86B96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E994FA-1CF3-1ADE-2921-F734A6E5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2656BA-6860-4FD0-966E-31E658F7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57748-6DF7-389B-F5FE-B0492B32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7B7A-8B76-26E9-F1BE-CF359059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E2ECE-0FC9-6C2C-3BE1-F570E465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EB7BB9-0747-877D-1E6F-3A70C152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5F867-3AB9-5036-5496-97A82D5D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9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FA4F36-A832-7F2D-858F-2A2A464A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F847F-D8D0-4912-B6C1-6D5382BC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3D2B5-0FE6-FDD0-7C42-B9F9C0C5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3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96BA-0457-342D-FEC4-FC303497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63596-EA5F-35A9-3636-32237E89C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99867-100C-AC60-48E8-1095FF1D1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3DC63-781C-4869-3E33-DA6BE0C2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51A7C-506B-5BAC-3611-DB0C39CC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11CCA-F0E3-2751-AD8F-13F29333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90A7-20CE-9476-17AD-B5E96ED5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8BD5C3-2BF0-E3E1-E048-E7DC84A69A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2DC0F-47B8-62AA-D0E7-A09B2321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D1D8B-4E76-1FDE-578A-B13AEEC3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C6F70-9787-B97B-BB17-99D7D4A3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78320-296A-0376-745F-E17221B5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6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8199F-FF49-D334-F4DD-1A60E5A4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92F3E-3DDF-43B5-A4D6-85AD61F10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6ECC6-3780-83CC-DC18-529472B20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7C6D-8F44-524D-82C8-8CC13207202A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08B57-B486-E38B-6952-EAAD4DA61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400F9-AAE0-7E35-8252-965026027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73CD4-4FFB-5E4F-9A76-B672551C6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3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B5E7-71CE-943E-F4ED-198056B63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Interpret Midterm Feedback Surveys</a:t>
            </a:r>
          </a:p>
        </p:txBody>
      </p:sp>
    </p:spTree>
    <p:extLst>
      <p:ext uri="{BB962C8B-B14F-4D97-AF65-F5344CB8AC3E}">
        <p14:creationId xmlns:p14="http://schemas.microsoft.com/office/powerpoint/2010/main" val="251944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D5172D8-52E7-B46B-6803-A38E1FCA8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1: Overall Effectiveness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06C36B-1A8A-AE8E-AC33-2D13730DE5F7}"/>
              </a:ext>
            </a:extLst>
          </p:cNvPr>
          <p:cNvSpPr txBox="1"/>
          <p:nvPr/>
        </p:nvSpPr>
        <p:spPr>
          <a:xfrm>
            <a:off x="1000898" y="4856205"/>
            <a:ext cx="10608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rest of the survey,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7BB"/>
                </a:solidFill>
              </a:rPr>
              <a:t>Blue indicates responses from students who said the course was “Excellent”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E7733"/>
                </a:solidFill>
              </a:rPr>
              <a:t>Orange indicates responses from students who said the course was “Good, but could be improved”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3311"/>
                </a:solidFill>
              </a:rPr>
              <a:t>Red indicates responses from students who said the course “Need significant improvement in multiple areas”</a:t>
            </a:r>
          </a:p>
        </p:txBody>
      </p:sp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51DE529B-40D4-6D4D-0EBD-6F8A02461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07" y="2020631"/>
            <a:ext cx="11116341" cy="227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3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B109-727E-D3A6-1813-0DED12C5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Color-Coding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8E106AE0-15B9-0DF0-7820-59829B5A5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19" y="2049034"/>
            <a:ext cx="11045074" cy="39069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D4A06B-0504-CB87-3B39-891B1EF54F92}"/>
              </a:ext>
            </a:extLst>
          </p:cNvPr>
          <p:cNvSpPr txBox="1"/>
          <p:nvPr/>
        </p:nvSpPr>
        <p:spPr>
          <a:xfrm>
            <a:off x="7006281" y="902043"/>
            <a:ext cx="5092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Of the 187 respondents who selected “organization” as one of their answers, most rated the course as “Excellent” on Question 1, and some as “Good”.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D53C49-4C34-4E03-1297-C2F58AEEACC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552780" y="1825373"/>
            <a:ext cx="406766" cy="1202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32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B109-727E-D3A6-1813-0DED12C5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Response Breakout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8E106AE0-15B9-0DF0-7820-59829B5A5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19" y="2049034"/>
            <a:ext cx="11045074" cy="39069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D4A06B-0504-CB87-3B39-891B1EF54F92}"/>
              </a:ext>
            </a:extLst>
          </p:cNvPr>
          <p:cNvSpPr txBox="1"/>
          <p:nvPr/>
        </p:nvSpPr>
        <p:spPr>
          <a:xfrm>
            <a:off x="2063578" y="5852638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Respondents were able to select multiple answers.</a:t>
            </a:r>
          </a:p>
          <a:p>
            <a:r>
              <a:rPr lang="en-US" dirty="0"/>
              <a:t>187 out of 276 chose “organization” as one of their answers.</a:t>
            </a:r>
          </a:p>
          <a:p>
            <a:r>
              <a:rPr lang="en-US" dirty="0"/>
              <a:t>Rounded down, that is 67% of respondents.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D53C49-4C34-4E03-1297-C2F58AEEACC0}"/>
              </a:ext>
            </a:extLst>
          </p:cNvPr>
          <p:cNvCxnSpPr>
            <a:cxnSpLocks/>
          </p:cNvCxnSpPr>
          <p:nvPr/>
        </p:nvCxnSpPr>
        <p:spPr>
          <a:xfrm flipV="1">
            <a:off x="4485503" y="3316695"/>
            <a:ext cx="3052119" cy="253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42CEBDF-45F8-17DF-82A6-AAA7C7AEF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19" y="1560913"/>
            <a:ext cx="7772400" cy="48812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A3DD1EA-F2E2-EEC9-2389-C42F77591341}"/>
              </a:ext>
            </a:extLst>
          </p:cNvPr>
          <p:cNvSpPr txBox="1"/>
          <p:nvPr/>
        </p:nvSpPr>
        <p:spPr>
          <a:xfrm>
            <a:off x="8637807" y="5852638"/>
            <a:ext cx="3463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Percentages add up to more than 100%, because respondents could pick multiple answers.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FEB7DE-F24D-D31F-4984-0F85914F1651}"/>
              </a:ext>
            </a:extLst>
          </p:cNvPr>
          <p:cNvCxnSpPr>
            <a:stCxn id="11" idx="0"/>
          </p:cNvCxnSpPr>
          <p:nvPr/>
        </p:nvCxnSpPr>
        <p:spPr>
          <a:xfrm flipH="1" flipV="1">
            <a:off x="8946292" y="5634681"/>
            <a:ext cx="1423472" cy="217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6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53FE8-D186-5332-AE95-AFEFC9B2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Free Text Response</a:t>
            </a:r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5A1837C-47AD-255C-20A0-A147BDD14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0" y="2717800"/>
            <a:ext cx="6756400" cy="1422400"/>
          </a:xfrm>
          <a:prstGeom prst="rect">
            <a:avLst/>
          </a:prstGeom>
        </p:spPr>
      </p:pic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818F041-9979-0930-0086-9FBB1C751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262" y="4522058"/>
            <a:ext cx="5257800" cy="952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4BA048-C167-2253-0FF0-F256F1567FB7}"/>
              </a:ext>
            </a:extLst>
          </p:cNvPr>
          <p:cNvSpPr txBox="1"/>
          <p:nvPr/>
        </p:nvSpPr>
        <p:spPr>
          <a:xfrm>
            <a:off x="493240" y="1742579"/>
            <a:ext cx="4449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Unique pseudonym for student in this course; consistent across the report to correlate comments; changes between courses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939776-3C8C-D308-AD02-52A6A9030A3F}"/>
              </a:ext>
            </a:extLst>
          </p:cNvPr>
          <p:cNvCxnSpPr>
            <a:stCxn id="7" idx="2"/>
          </p:cNvCxnSpPr>
          <p:nvPr/>
        </p:nvCxnSpPr>
        <p:spPr>
          <a:xfrm>
            <a:off x="2717800" y="2665909"/>
            <a:ext cx="297249" cy="274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1590D1B-CEC9-DADF-3B46-895BDB6F4287}"/>
              </a:ext>
            </a:extLst>
          </p:cNvPr>
          <p:cNvSpPr txBox="1"/>
          <p:nvPr/>
        </p:nvSpPr>
        <p:spPr>
          <a:xfrm>
            <a:off x="7742881" y="1603541"/>
            <a:ext cx="309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Responses from students who said course is “Excellent”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15E6B6-B71A-D2A5-771E-59455DFF2350}"/>
              </a:ext>
            </a:extLst>
          </p:cNvPr>
          <p:cNvCxnSpPr>
            <a:stCxn id="11" idx="2"/>
          </p:cNvCxnSpPr>
          <p:nvPr/>
        </p:nvCxnSpPr>
        <p:spPr>
          <a:xfrm flipH="1">
            <a:off x="8859795" y="2249872"/>
            <a:ext cx="430084" cy="826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6ADB776-AE2B-E50D-2C72-6D33DCACBCB9}"/>
              </a:ext>
            </a:extLst>
          </p:cNvPr>
          <p:cNvSpPr txBox="1"/>
          <p:nvPr/>
        </p:nvSpPr>
        <p:spPr>
          <a:xfrm>
            <a:off x="8333946" y="5759530"/>
            <a:ext cx="309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Responses from students who said course is “Good”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8188C43-92F9-F435-80E6-303C8AADCC62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8107062" y="5167312"/>
            <a:ext cx="1773882" cy="592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1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194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Interpret Midterm Feedback Surveys</vt:lpstr>
      <vt:lpstr>Question 1: Overall Effectiveness</vt:lpstr>
      <vt:lpstr>Example Color-Coding</vt:lpstr>
      <vt:lpstr>Example Response Breakout</vt:lpstr>
      <vt:lpstr>Example Free Text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Interpret Midterm Feedback Surveys</dc:title>
  <dc:creator>Michael Ryan Clarkson</dc:creator>
  <cp:lastModifiedBy>Michael Ryan Clarkson</cp:lastModifiedBy>
  <cp:revision>1</cp:revision>
  <dcterms:created xsi:type="dcterms:W3CDTF">2023-03-02T20:13:35Z</dcterms:created>
  <dcterms:modified xsi:type="dcterms:W3CDTF">2023-03-02T20:41:39Z</dcterms:modified>
</cp:coreProperties>
</file>